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al" panose="020B0604020202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gtree"/>
      <p:regular r:id="rId24"/>
      <p:bold r:id="rId25"/>
    </p:embeddedFont>
    <p:embeddedFont>
      <p:font typeface="Figtree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hfa.com/sites/default/files/page_attachments/MarketingGuidelines2023(2).pdf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nchfa.com/home-ownership-partners/marketing-resour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hyperlink" Target="https://www.nchfa.com/home-ownership-partners/marketing-resour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143500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2914877" y="5615906"/>
            <a:ext cx="3503751" cy="1412913"/>
          </a:xfrm>
          <a:custGeom>
            <a:avLst/>
            <a:gdLst/>
            <a:ahLst/>
            <a:cxnLst/>
            <a:rect l="l" t="t" r="r" b="b"/>
            <a:pathLst>
              <a:path w="3503751" h="1412913">
                <a:moveTo>
                  <a:pt x="0" y="0"/>
                </a:moveTo>
                <a:lnTo>
                  <a:pt x="3503751" y="0"/>
                </a:lnTo>
                <a:lnTo>
                  <a:pt x="3503751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935" r="-13935"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7409228" y="5615906"/>
            <a:ext cx="3469545" cy="1412913"/>
          </a:xfrm>
          <a:custGeom>
            <a:avLst/>
            <a:gdLst/>
            <a:ahLst/>
            <a:cxnLst/>
            <a:rect l="l" t="t" r="r" b="b"/>
            <a:pathLst>
              <a:path w="3469545" h="1412913">
                <a:moveTo>
                  <a:pt x="0" y="0"/>
                </a:moveTo>
                <a:lnTo>
                  <a:pt x="3469544" y="0"/>
                </a:lnTo>
                <a:lnTo>
                  <a:pt x="3469544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190" r="-16940"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1873908" y="5615906"/>
            <a:ext cx="3506638" cy="1412913"/>
          </a:xfrm>
          <a:custGeom>
            <a:avLst/>
            <a:gdLst/>
            <a:ahLst/>
            <a:cxnLst/>
            <a:rect l="l" t="t" r="r" b="b"/>
            <a:pathLst>
              <a:path w="3506638" h="1412913">
                <a:moveTo>
                  <a:pt x="0" y="0"/>
                </a:moveTo>
                <a:lnTo>
                  <a:pt x="3506638" y="0"/>
                </a:lnTo>
                <a:lnTo>
                  <a:pt x="3506638" y="1412912"/>
                </a:lnTo>
                <a:lnTo>
                  <a:pt x="0" y="14129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157" r="-1772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59363" y="2685148"/>
            <a:ext cx="7769275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Marketing Our Products: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174D7A"/>
                </a:solidFill>
                <a:latin typeface="Figtree Italics"/>
              </a:rPr>
              <a:t>Customizable Flyers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6247581" y="3700444"/>
            <a:ext cx="5792838" cy="5989538"/>
          </a:xfrm>
          <a:custGeom>
            <a:avLst/>
            <a:gdLst/>
            <a:ahLst/>
            <a:cxnLst/>
            <a:rect l="l" t="t" r="r" b="b"/>
            <a:pathLst>
              <a:path w="5792838" h="5989538">
                <a:moveTo>
                  <a:pt x="0" y="0"/>
                </a:moveTo>
                <a:lnTo>
                  <a:pt x="5792838" y="0"/>
                </a:lnTo>
                <a:lnTo>
                  <a:pt x="5792838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5458909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 Select Icon tool will open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014021" y="3840629"/>
            <a:ext cx="10259958" cy="3144506"/>
          </a:xfrm>
          <a:custGeom>
            <a:avLst/>
            <a:gdLst/>
            <a:ahLst/>
            <a:cxnLst/>
            <a:rect l="l" t="t" r="r" b="b"/>
            <a:pathLst>
              <a:path w="10259958" h="3144506">
                <a:moveTo>
                  <a:pt x="0" y="0"/>
                </a:moveTo>
                <a:lnTo>
                  <a:pt x="10259958" y="0"/>
                </a:lnTo>
                <a:lnTo>
                  <a:pt x="10259958" y="3144506"/>
                </a:lnTo>
                <a:lnTo>
                  <a:pt x="0" y="31445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Select browse and then choose the file format your business card is 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5937" y="7318510"/>
            <a:ext cx="615612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(Files that are acceptable: .jpg; .tif; .png; .pdf)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60205" y="4605020"/>
            <a:ext cx="976759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Select the image and press 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374307" y="3852032"/>
            <a:ext cx="9539386" cy="4540381"/>
          </a:xfrm>
          <a:custGeom>
            <a:avLst/>
            <a:gdLst/>
            <a:ahLst/>
            <a:cxnLst/>
            <a:rect l="l" t="t" r="r" b="b"/>
            <a:pathLst>
              <a:path w="9539386" h="4540381">
                <a:moveTo>
                  <a:pt x="0" y="0"/>
                </a:moveTo>
                <a:lnTo>
                  <a:pt x="9539386" y="0"/>
                </a:lnTo>
                <a:lnTo>
                  <a:pt x="9539386" y="4540381"/>
                </a:lnTo>
                <a:lnTo>
                  <a:pt x="0" y="45403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Your image should be saved and fitted into the box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4981609" y="3830180"/>
            <a:ext cx="8324782" cy="4588727"/>
          </a:xfrm>
          <a:custGeom>
            <a:avLst/>
            <a:gdLst/>
            <a:ahLst/>
            <a:cxnLst/>
            <a:rect l="l" t="t" r="r" b="b"/>
            <a:pathLst>
              <a:path w="8324782" h="4588727">
                <a:moveTo>
                  <a:pt x="0" y="0"/>
                </a:moveTo>
                <a:lnTo>
                  <a:pt x="8324782" y="0"/>
                </a:lnTo>
                <a:lnTo>
                  <a:pt x="8324782" y="4588727"/>
                </a:lnTo>
                <a:lnTo>
                  <a:pt x="0" y="45887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271836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Save the files to save your changes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95291" y="3903733"/>
            <a:ext cx="7897418" cy="5259197"/>
          </a:xfrm>
          <a:custGeom>
            <a:avLst/>
            <a:gdLst/>
            <a:ahLst/>
            <a:cxnLst/>
            <a:rect l="l" t="t" r="r" b="b"/>
            <a:pathLst>
              <a:path w="7897418" h="5259197">
                <a:moveTo>
                  <a:pt x="0" y="0"/>
                </a:moveTo>
                <a:lnTo>
                  <a:pt x="7897418" y="0"/>
                </a:lnTo>
                <a:lnTo>
                  <a:pt x="7897418" y="5259197"/>
                </a:lnTo>
                <a:lnTo>
                  <a:pt x="0" y="52591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59615" y="2271836"/>
            <a:ext cx="1195327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Final step? Get those fliers into the hands of your clients!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7908" y="3547223"/>
            <a:ext cx="12372185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We have many resources to help you explain our products on our website under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7" tooltip="https://www.nchfa.com/home-ownership-partners/marketing-resources"/>
              </a:rPr>
              <a:t>“Marketing Resources for Partners”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Remember to check out our </a:t>
            </a:r>
            <a:r>
              <a:rPr lang="en-US" sz="2400" u="sng">
                <a:solidFill>
                  <a:srgbClr val="174D7A"/>
                </a:solidFill>
                <a:latin typeface="Figtree"/>
                <a:hlinkClick r:id="rId8" tooltip="https://www.nchfa.com/sites/default/files/page_attachments/MarketingGuidelines2023(2).pdf"/>
              </a:rPr>
              <a:t>Marketing Policies and Guidelines</a:t>
            </a:r>
            <a:r>
              <a:rPr lang="en-US" sz="2400">
                <a:solidFill>
                  <a:srgbClr val="174D7A"/>
                </a:solidFill>
                <a:latin typeface="Figtree"/>
              </a:rPr>
              <a:t> when developing your own marketing campaigns that mention our products.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5233718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56201" y="4344083"/>
            <a:ext cx="12372185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Any questions?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708" y="5457152"/>
            <a:ext cx="1181658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174D7A"/>
                </a:solidFill>
                <a:latin typeface="Figtree"/>
              </a:rPr>
              <a:t>Contact pressoffice@nchfa.com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4261143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7215" y="2529171"/>
            <a:ext cx="1449357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It’s easier than ever to market your provision of our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NC Home Advantage Mortgage Products with our customizable flyers.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0912" y="4670718"/>
            <a:ext cx="13574284" cy="1976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All fliers are available in downloadable formats so they can easily be printed out for your clients.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74D7A"/>
                </a:solidFill>
                <a:latin typeface="Figtree"/>
              </a:rPr>
              <a:t>Most fliers are available in three versions: print, customizable with one business card and customizable with two for those of you cobranding.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81675" y="4605020"/>
            <a:ext cx="6724650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822E46"/>
                </a:solidFill>
                <a:latin typeface="Figtree"/>
              </a:rPr>
              <a:t>LET’S GET STARTED!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7403" r="7403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450" b="450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Visit our website to view </a:t>
            </a:r>
            <a:r>
              <a:rPr lang="en-US" sz="3600" u="sng">
                <a:solidFill>
                  <a:srgbClr val="822E46"/>
                </a:solidFill>
                <a:latin typeface="Figtree"/>
                <a:hlinkClick r:id="rId9" tooltip="https://www.nchfa.com/home-ownership-partners/marketing-resources"/>
              </a:rPr>
              <a:t>marketing resources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97215" y="8019147"/>
            <a:ext cx="14493570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Click Download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027241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82113" y="2019234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FOLLOW THESE INSTRUCTIONS: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8743" y="3260199"/>
            <a:ext cx="14326940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Click on 'download' to download the zip folder.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Expand the zip file. There will be English and Spanish versions within the zip file. Then there is a print version, a customizable flier with one business card and with two options to upload to file. Depending on which version you need, save that file for your use.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 will need to open directly in Adobe Acrobat to customize the flier.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In Adobe Acrobat, click on the image icon in the white box on the bottom of the page.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Browse to find the file of your business card or document you’d like to insert. (File types that are acceptable: .jpg; .tif; .png; .pdf)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Select Image and Press Ok.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Your Image should be saved and fitted into the box.</a:t>
            </a:r>
          </a:p>
          <a:p>
            <a:pPr marL="453390" lvl="1" indent="-226695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174D7A"/>
                </a:solidFill>
                <a:latin typeface="Figtree"/>
              </a:rPr>
              <a:t>Save the file to save your changes.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6257" y="3831925"/>
            <a:ext cx="9915487" cy="3872336"/>
            <a:chOff x="0" y="0"/>
            <a:chExt cx="13220649" cy="516311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6" b="266"/>
            <a:stretch>
              <a:fillRect/>
            </a:stretch>
          </p:blipFill>
          <p:spPr>
            <a:xfrm>
              <a:off x="0" y="0"/>
              <a:ext cx="13220649" cy="5163115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5" name="Freeform 5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1" name="Freeform 11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AutoShape 13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26000" y="1884179"/>
            <a:ext cx="10436000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Once downloaded, the zip folders will be in your file explorer on your computer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2082" y="3893190"/>
            <a:ext cx="13223837" cy="3754482"/>
            <a:chOff x="0" y="0"/>
            <a:chExt cx="17631783" cy="50059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682" r="37525"/>
            <a:stretch>
              <a:fillRect/>
            </a:stretch>
          </p:blipFill>
          <p:spPr>
            <a:xfrm>
              <a:off x="0" y="0"/>
              <a:ext cx="8752391" cy="500597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516" r="22406"/>
            <a:stretch>
              <a:fillRect/>
            </a:stretch>
          </p:blipFill>
          <p:spPr>
            <a:xfrm>
              <a:off x="8879391" y="0"/>
              <a:ext cx="8752391" cy="5005975"/>
            </a:xfrm>
            <a:prstGeom prst="rect">
              <a:avLst/>
            </a:prstGeom>
          </p:spPr>
        </p:pic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6" name="Freeform 6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12" name="Freeform 12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82113" y="2423307"/>
            <a:ext cx="1449357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Double click each folder to open 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12965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48393" y="7727551"/>
            <a:ext cx="1327514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822E46"/>
                </a:solidFill>
                <a:latin typeface="Figtree"/>
              </a:rPr>
              <a:t>Step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5174162" y="3831364"/>
            <a:ext cx="7939677" cy="4377001"/>
          </a:xfrm>
          <a:custGeom>
            <a:avLst/>
            <a:gdLst/>
            <a:ahLst/>
            <a:cxnLst/>
            <a:rect l="l" t="t" r="r" b="b"/>
            <a:pathLst>
              <a:path w="7939677" h="4377001">
                <a:moveTo>
                  <a:pt x="0" y="0"/>
                </a:moveTo>
                <a:lnTo>
                  <a:pt x="7939676" y="0"/>
                </a:lnTo>
                <a:lnTo>
                  <a:pt x="7939676" y="4377002"/>
                </a:lnTo>
                <a:lnTo>
                  <a:pt x="0" y="4377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Open the PDF with Adobe Acrobat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34870" y="-248478"/>
            <a:ext cx="7789650" cy="2059972"/>
            <a:chOff x="0" y="0"/>
            <a:chExt cx="7789647" cy="2059965"/>
          </a:xfrm>
        </p:grpSpPr>
        <p:sp>
          <p:nvSpPr>
            <p:cNvPr id="3" name="Freeform 3"/>
            <p:cNvSpPr/>
            <p:nvPr/>
          </p:nvSpPr>
          <p:spPr>
            <a:xfrm>
              <a:off x="5677154" y="63500"/>
              <a:ext cx="995426" cy="1023493"/>
            </a:xfrm>
            <a:custGeom>
              <a:avLst/>
              <a:gdLst/>
              <a:ahLst/>
              <a:cxnLst/>
              <a:rect l="l" t="t" r="r" b="b"/>
              <a:pathLst>
                <a:path w="995426" h="1023493">
                  <a:moveTo>
                    <a:pt x="995426" y="0"/>
                  </a:moveTo>
                  <a:lnTo>
                    <a:pt x="77089" y="0"/>
                  </a:lnTo>
                  <a:cubicBezTo>
                    <a:pt x="30861" y="338582"/>
                    <a:pt x="5080" y="679958"/>
                    <a:pt x="0" y="1023493"/>
                  </a:cubicBezTo>
                  <a:cubicBezTo>
                    <a:pt x="304419" y="1016254"/>
                    <a:pt x="607949" y="990600"/>
                    <a:pt x="909193" y="946785"/>
                  </a:cubicBezTo>
                  <a:cubicBezTo>
                    <a:pt x="917956" y="630428"/>
                    <a:pt x="946911" y="314325"/>
                    <a:pt x="995426" y="0"/>
                  </a:cubicBezTo>
                </a:path>
              </a:pathLst>
            </a:custGeom>
            <a:solidFill>
              <a:srgbClr val="6BABD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662672" cy="1932940"/>
            </a:xfrm>
            <a:custGeom>
              <a:avLst/>
              <a:gdLst/>
              <a:ahLst/>
              <a:cxnLst/>
              <a:rect l="l" t="t" r="r" b="b"/>
              <a:pathLst>
                <a:path w="7662672" h="1932940">
                  <a:moveTo>
                    <a:pt x="0" y="0"/>
                  </a:moveTo>
                  <a:cubicBezTo>
                    <a:pt x="10541" y="8636"/>
                    <a:pt x="20955" y="17526"/>
                    <a:pt x="31623" y="26162"/>
                  </a:cubicBezTo>
                  <a:cubicBezTo>
                    <a:pt x="893699" y="722757"/>
                    <a:pt x="1870964" y="1239647"/>
                    <a:pt x="2936240" y="1562481"/>
                  </a:cubicBezTo>
                  <a:cubicBezTo>
                    <a:pt x="3749675" y="1809115"/>
                    <a:pt x="4583176" y="1932940"/>
                    <a:pt x="5423281" y="1932940"/>
                  </a:cubicBezTo>
                  <a:cubicBezTo>
                    <a:pt x="5498084" y="1932940"/>
                    <a:pt x="5573014" y="1931924"/>
                    <a:pt x="5647944" y="1930019"/>
                  </a:cubicBezTo>
                  <a:cubicBezTo>
                    <a:pt x="5833364" y="1925193"/>
                    <a:pt x="6019165" y="1914398"/>
                    <a:pt x="6204966" y="1897380"/>
                  </a:cubicBezTo>
                  <a:lnTo>
                    <a:pt x="6552311" y="1858518"/>
                  </a:lnTo>
                  <a:cubicBezTo>
                    <a:pt x="6928231" y="1808734"/>
                    <a:pt x="7298690" y="1734185"/>
                    <a:pt x="7662672" y="1635379"/>
                  </a:cubicBezTo>
                  <a:lnTo>
                    <a:pt x="7662672" y="689356"/>
                  </a:lnTo>
                  <a:cubicBezTo>
                    <a:pt x="7288403" y="804545"/>
                    <a:pt x="6907530" y="890651"/>
                    <a:pt x="6522720" y="946785"/>
                  </a:cubicBezTo>
                  <a:cubicBezTo>
                    <a:pt x="6221476" y="990727"/>
                    <a:pt x="5918073" y="1016254"/>
                    <a:pt x="5613527" y="1023493"/>
                  </a:cubicBezTo>
                  <a:cubicBezTo>
                    <a:pt x="5553075" y="1024890"/>
                    <a:pt x="5492623" y="1025652"/>
                    <a:pt x="5432171" y="1025652"/>
                  </a:cubicBezTo>
                  <a:cubicBezTo>
                    <a:pt x="4685411" y="1025652"/>
                    <a:pt x="3934587" y="915289"/>
                    <a:pt x="3199765" y="692658"/>
                  </a:cubicBezTo>
                  <a:cubicBezTo>
                    <a:pt x="2632837" y="520700"/>
                    <a:pt x="2094992" y="287909"/>
                    <a:pt x="1593596" y="0"/>
                  </a:cubicBezTo>
                  <a:close/>
                </a:path>
              </a:pathLst>
            </a:custGeom>
            <a:solidFill>
              <a:srgbClr val="8A033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375682" y="1950854"/>
            <a:ext cx="1985343" cy="4582478"/>
            <a:chOff x="0" y="0"/>
            <a:chExt cx="1985340" cy="458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85391" cy="4582414"/>
            </a:xfrm>
            <a:custGeom>
              <a:avLst/>
              <a:gdLst/>
              <a:ahLst/>
              <a:cxnLst/>
              <a:rect l="l" t="t" r="r" b="b"/>
              <a:pathLst>
                <a:path w="1985391" h="4582414">
                  <a:moveTo>
                    <a:pt x="905891" y="0"/>
                  </a:moveTo>
                  <a:cubicBezTo>
                    <a:pt x="604647" y="39497"/>
                    <a:pt x="302260" y="62738"/>
                    <a:pt x="0" y="69596"/>
                  </a:cubicBezTo>
                  <a:cubicBezTo>
                    <a:pt x="100838" y="885825"/>
                    <a:pt x="318897" y="1681734"/>
                    <a:pt x="651510" y="2444623"/>
                  </a:cubicBezTo>
                  <a:cubicBezTo>
                    <a:pt x="991870" y="3225419"/>
                    <a:pt x="1439164" y="3941699"/>
                    <a:pt x="1985391" y="4582414"/>
                  </a:cubicBezTo>
                  <a:lnTo>
                    <a:pt x="1985391" y="4582414"/>
                  </a:lnTo>
                  <a:lnTo>
                    <a:pt x="1985391" y="3041015"/>
                  </a:lnTo>
                  <a:lnTo>
                    <a:pt x="1985391" y="3041015"/>
                  </a:lnTo>
                  <a:cubicBezTo>
                    <a:pt x="1798066" y="2735707"/>
                    <a:pt x="1630426" y="2415540"/>
                    <a:pt x="1484757" y="2081403"/>
                  </a:cubicBezTo>
                  <a:cubicBezTo>
                    <a:pt x="1191260" y="1408303"/>
                    <a:pt x="998347" y="708533"/>
                    <a:pt x="905891" y="0"/>
                  </a:cubicBezTo>
                  <a:close/>
                </a:path>
              </a:pathLst>
            </a:custGeom>
            <a:solidFill>
              <a:srgbClr val="6BABD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630583" y="8006316"/>
            <a:ext cx="3618842" cy="1251984"/>
          </a:xfrm>
          <a:custGeom>
            <a:avLst/>
            <a:gdLst/>
            <a:ahLst/>
            <a:cxnLst/>
            <a:rect l="l" t="t" r="r" b="b"/>
            <a:pathLst>
              <a:path w="3618842" h="1251984">
                <a:moveTo>
                  <a:pt x="0" y="0"/>
                </a:moveTo>
                <a:lnTo>
                  <a:pt x="3618842" y="0"/>
                </a:lnTo>
                <a:lnTo>
                  <a:pt x="3618842" y="1251984"/>
                </a:lnTo>
                <a:lnTo>
                  <a:pt x="0" y="1251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6842004" y="9449119"/>
            <a:ext cx="932219" cy="481727"/>
            <a:chOff x="0" y="0"/>
            <a:chExt cx="1242959" cy="642302"/>
          </a:xfrm>
        </p:grpSpPr>
        <p:sp>
          <p:nvSpPr>
            <p:cNvPr id="9" name="Freeform 9"/>
            <p:cNvSpPr/>
            <p:nvPr/>
          </p:nvSpPr>
          <p:spPr>
            <a:xfrm>
              <a:off x="701800" y="62071"/>
              <a:ext cx="541159" cy="518160"/>
            </a:xfrm>
            <a:custGeom>
              <a:avLst/>
              <a:gdLst/>
              <a:ahLst/>
              <a:cxnLst/>
              <a:rect l="l" t="t" r="r" b="b"/>
              <a:pathLst>
                <a:path w="541159" h="518160">
                  <a:moveTo>
                    <a:pt x="0" y="0"/>
                  </a:moveTo>
                  <a:lnTo>
                    <a:pt x="541159" y="0"/>
                  </a:lnTo>
                  <a:lnTo>
                    <a:pt x="54115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56394" cy="642302"/>
            </a:xfrm>
            <a:custGeom>
              <a:avLst/>
              <a:gdLst/>
              <a:ahLst/>
              <a:cxnLst/>
              <a:rect l="l" t="t" r="r" b="b"/>
              <a:pathLst>
                <a:path w="556394" h="642302">
                  <a:moveTo>
                    <a:pt x="0" y="0"/>
                  </a:moveTo>
                  <a:lnTo>
                    <a:pt x="556394" y="0"/>
                  </a:lnTo>
                  <a:lnTo>
                    <a:pt x="556394" y="642302"/>
                  </a:lnTo>
                  <a:lnTo>
                    <a:pt x="0" y="64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959615" y="3431314"/>
            <a:ext cx="12368771" cy="0"/>
          </a:xfrm>
          <a:prstGeom prst="line">
            <a:avLst/>
          </a:prstGeom>
          <a:ln w="38100" cap="flat">
            <a:solidFill>
              <a:srgbClr val="8CC78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792307" y="3887810"/>
            <a:ext cx="10703387" cy="3928006"/>
          </a:xfrm>
          <a:custGeom>
            <a:avLst/>
            <a:gdLst/>
            <a:ahLst/>
            <a:cxnLst/>
            <a:rect l="l" t="t" r="r" b="b"/>
            <a:pathLst>
              <a:path w="10703387" h="3928006">
                <a:moveTo>
                  <a:pt x="0" y="0"/>
                </a:moveTo>
                <a:lnTo>
                  <a:pt x="10703386" y="0"/>
                </a:lnTo>
                <a:lnTo>
                  <a:pt x="10703386" y="3928006"/>
                </a:lnTo>
                <a:lnTo>
                  <a:pt x="0" y="3928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30583" y="9363394"/>
            <a:ext cx="266759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822E46"/>
                </a:solidFill>
                <a:latin typeface="Arial"/>
              </a:rPr>
              <a:t>HousingBuildsNC.com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26000" y="2417854"/>
            <a:ext cx="104360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22E46"/>
                </a:solidFill>
                <a:latin typeface="Figtree"/>
              </a:rPr>
              <a:t>Click in the white box on the bottom of the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Figtree Italics</vt:lpstr>
      <vt:lpstr>Figtree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2025-03-18T19:59:18Z</dcterms:created>
  <dcterms:modified xsi:type="dcterms:W3CDTF">2025-03-18T19:59:42Z</dcterms:modified>
  <dc:identifier/>
</cp:coreProperties>
</file>